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702" r:id="rId5"/>
  </p:sldMasterIdLst>
  <p:sldIdLst>
    <p:sldId id="256" r:id="rId6"/>
    <p:sldId id="257" r:id="rId7"/>
    <p:sldId id="27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2" r:id="rId21"/>
    <p:sldId id="275" r:id="rId22"/>
    <p:sldId id="278" r:id="rId23"/>
    <p:sldId id="273" r:id="rId24"/>
    <p:sldId id="274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302" r:id="rId33"/>
    <p:sldId id="303" r:id="rId34"/>
    <p:sldId id="286" r:id="rId35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hau Philomene" panose="02000806040000020003" pitchFamily="2" charset="0"/>
      <p:regular r:id="rId44"/>
    </p:embeddedFont>
  </p:embeddedFontLst>
  <p:defaultTextStyle>
    <a:defPPr>
      <a:defRPr lang="en-US"/>
    </a:defPPr>
    <a:lvl1pPr marL="0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3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6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1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4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7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8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42" algn="l" defTabSz="9143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432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slide" Target="slides/slide21.xml" /><Relationship Id="rId39" Type="http://schemas.openxmlformats.org/officeDocument/2006/relationships/font" Target="fonts/font4.fntdata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6.xml" /><Relationship Id="rId34" Type="http://schemas.openxmlformats.org/officeDocument/2006/relationships/slide" Target="slides/slide29.xml" /><Relationship Id="rId42" Type="http://schemas.openxmlformats.org/officeDocument/2006/relationships/font" Target="fonts/font7.fntdata" /><Relationship Id="rId47" Type="http://schemas.openxmlformats.org/officeDocument/2006/relationships/theme" Target="theme/theme1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slide" Target="slides/slide20.xml" /><Relationship Id="rId33" Type="http://schemas.openxmlformats.org/officeDocument/2006/relationships/slide" Target="slides/slide28.xml" /><Relationship Id="rId38" Type="http://schemas.openxmlformats.org/officeDocument/2006/relationships/font" Target="fonts/font3.fntdata" /><Relationship Id="rId46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1.xml" /><Relationship Id="rId20" Type="http://schemas.openxmlformats.org/officeDocument/2006/relationships/slide" Target="slides/slide15.xml" /><Relationship Id="rId29" Type="http://schemas.openxmlformats.org/officeDocument/2006/relationships/slide" Target="slides/slide24.xml" /><Relationship Id="rId41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slide" Target="slides/slide19.xml" /><Relationship Id="rId32" Type="http://schemas.openxmlformats.org/officeDocument/2006/relationships/slide" Target="slides/slide27.xml" /><Relationship Id="rId37" Type="http://schemas.openxmlformats.org/officeDocument/2006/relationships/font" Target="fonts/font2.fntdata" /><Relationship Id="rId40" Type="http://schemas.openxmlformats.org/officeDocument/2006/relationships/font" Target="fonts/font5.fntdata" /><Relationship Id="rId45" Type="http://schemas.openxmlformats.org/officeDocument/2006/relationships/presProps" Target="presProps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10.xml" /><Relationship Id="rId23" Type="http://schemas.openxmlformats.org/officeDocument/2006/relationships/slide" Target="slides/slide18.xml" /><Relationship Id="rId28" Type="http://schemas.openxmlformats.org/officeDocument/2006/relationships/slide" Target="slides/slide23.xml" /><Relationship Id="rId36" Type="http://schemas.openxmlformats.org/officeDocument/2006/relationships/font" Target="fonts/font1.fntdata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31" Type="http://schemas.openxmlformats.org/officeDocument/2006/relationships/slide" Target="slides/slide26.xml" /><Relationship Id="rId44" Type="http://schemas.openxmlformats.org/officeDocument/2006/relationships/font" Target="fonts/font9.fntdata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slide" Target="slides/slide17.xml" /><Relationship Id="rId27" Type="http://schemas.openxmlformats.org/officeDocument/2006/relationships/slide" Target="slides/slide22.xml" /><Relationship Id="rId30" Type="http://schemas.openxmlformats.org/officeDocument/2006/relationships/slide" Target="slides/slide25.xml" /><Relationship Id="rId35" Type="http://schemas.openxmlformats.org/officeDocument/2006/relationships/slide" Target="slides/slide30.xml" /><Relationship Id="rId43" Type="http://schemas.openxmlformats.org/officeDocument/2006/relationships/font" Target="fonts/font8.fntdata" /><Relationship Id="rId48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0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5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4"/>
          </a:xfrm>
        </p:spPr>
        <p:txBody>
          <a:bodyPr/>
          <a:lstStyle>
            <a:lvl1pPr>
              <a:defRPr sz="29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4"/>
          </a:xfrm>
        </p:spPr>
        <p:txBody>
          <a:bodyPr/>
          <a:lstStyle>
            <a:lvl1pPr>
              <a:defRPr sz="29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12/14/2024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0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12/14/2024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00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2.xml" 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 /><Relationship Id="rId2" Type="http://schemas.openxmlformats.org/officeDocument/2006/relationships/slideLayout" Target="../slideLayouts/slideLayout4.xml" /><Relationship Id="rId1" Type="http://schemas.openxmlformats.org/officeDocument/2006/relationships/slideLayout" Target="../slideLayouts/slideLayout3.xml" 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 /><Relationship Id="rId2" Type="http://schemas.openxmlformats.org/officeDocument/2006/relationships/slideLayout" Target="../slideLayouts/slideLayout6.xml" /><Relationship Id="rId1" Type="http://schemas.openxmlformats.org/officeDocument/2006/relationships/slideLayout" Target="../slideLayouts/slideLayout5.xml" 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 /><Relationship Id="rId1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914400"/>
              <a:t>12/14/2024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632844"/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1632844"/>
              <a:t>12/14/2024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63284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632844"/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63284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632844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7" indent="-612317" algn="l" defTabSz="1632844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86" indent="-510264" algn="l" defTabSz="1632844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55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77" indent="-408211" algn="l" defTabSz="163284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99" indent="-408211" algn="l" defTabSz="1632844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321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4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</p:sldLayoutIdLst>
  <p:txStyles>
    <p:titleStyle>
      <a:lvl1pPr algn="ctr" defTabSz="914386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4" indent="-342894" algn="l" defTabSz="91438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9" indent="-285746" algn="l" defTabSz="91438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2" indent="-228596" algn="l" defTabSz="91438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5" indent="-228596" algn="l" defTabSz="91438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7" indent="-228596" algn="l" defTabSz="91438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0" indent="-228596" algn="l" defTabSz="9143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3" indent="-228596" algn="l" defTabSz="9143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6" indent="-228596" algn="l" defTabSz="9143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9" indent="-228596" algn="l" defTabSz="91438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3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6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8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1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4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7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8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42" algn="l" defTabSz="9143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lvl1pPr algn="r">
              <a:defRPr sz="14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685800"/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 defTabSz="685800"/>
              <a:t>12/14/2024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lvl1pPr algn="l">
              <a:defRPr sz="14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lvl1pPr algn="r">
              <a:defRPr sz="14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685800"/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 defTabSz="685800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06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3" r:id="rId2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.svg" 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Relationship Id="rId5" Type="http://schemas.microsoft.com/office/2007/relationships/hdphoto" Target="../media/hdphoto3.wdp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jpg" /><Relationship Id="rId4" Type="http://schemas.openxmlformats.org/officeDocument/2006/relationships/image" Target="../media/image4.sv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8.jpg" /><Relationship Id="rId5" Type="http://schemas.openxmlformats.org/officeDocument/2006/relationships/image" Target="../media/image17.jpg" /><Relationship Id="rId4" Type="http://schemas.openxmlformats.org/officeDocument/2006/relationships/image" Target="../media/image4.sv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2.jpeg" /><Relationship Id="rId4" Type="http://schemas.openxmlformats.org/officeDocument/2006/relationships/image" Target="../media/image4.sv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3.jpeg" /><Relationship Id="rId4" Type="http://schemas.openxmlformats.org/officeDocument/2006/relationships/image" Target="../media/image4.sv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25.jpeg" /><Relationship Id="rId4" Type="http://schemas.openxmlformats.org/officeDocument/2006/relationships/image" Target="../media/image4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5.jpg" /><Relationship Id="rId4" Type="http://schemas.openxmlformats.org/officeDocument/2006/relationships/image" Target="../media/image4.sv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7.jpeg" /><Relationship Id="rId5" Type="http://schemas.openxmlformats.org/officeDocument/2006/relationships/image" Target="../media/image26.jpeg" /><Relationship Id="rId4" Type="http://schemas.openxmlformats.org/officeDocument/2006/relationships/image" Target="../media/image4.sv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28.jpe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4" Type="http://schemas.openxmlformats.org/officeDocument/2006/relationships/image" Target="../media/image4.svg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6.jpeg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7.jpg" /><Relationship Id="rId4" Type="http://schemas.openxmlformats.org/officeDocument/2006/relationships/image" Target="../media/image4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8.jpg" /><Relationship Id="rId4" Type="http://schemas.openxmlformats.org/officeDocument/2006/relationships/image" Target="../media/image4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0.jpg" /><Relationship Id="rId5" Type="http://schemas.openxmlformats.org/officeDocument/2006/relationships/image" Target="../media/image9.jpg" /><Relationship Id="rId4" Type="http://schemas.openxmlformats.org/officeDocument/2006/relationships/image" Target="../media/image4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4" Type="http://schemas.openxmlformats.org/officeDocument/2006/relationships/image" Target="../media/image4.svg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Relationship Id="rId5" Type="http://schemas.microsoft.com/office/2007/relationships/hdphoto" Target="../media/hdphoto2.wdp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r="-12275" b="-2623"/>
            </a:stretch>
          </a:blipFill>
        </p:spPr>
        <p:txBody>
          <a:bodyPr lIns="91439" tIns="45719" rIns="91439" bIns="45719"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V="1">
            <a:off x="535444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553782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6AFD986-3AA6-256A-870C-51180997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091" y="253712"/>
            <a:ext cx="15128632" cy="260465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5400" b="1" dirty="0"/>
              <a:t>A Critical Analysis of The Old Man and The Sea</a:t>
            </a:r>
            <a:endParaRPr lang="en-US" sz="54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3F2C9A-3433-FBFC-1957-53330A5AD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141" y="3112079"/>
            <a:ext cx="10023230" cy="4707213"/>
          </a:xfrm>
        </p:spPr>
        <p:txBody>
          <a:bodyPr/>
          <a:lstStyle/>
          <a:p>
            <a:pPr marL="0" indent="0">
              <a:buNone/>
            </a:pPr>
            <a:r>
              <a:rPr lang="en-GB" sz="3900" b="1" dirty="0">
                <a:solidFill>
                  <a:schemeClr val="accent2">
                    <a:lumMod val="75000"/>
                  </a:schemeClr>
                </a:solidFill>
              </a:rPr>
              <a:t>Presenter :</a:t>
            </a:r>
          </a:p>
          <a:p>
            <a:pPr marL="0" indent="0">
              <a:buNone/>
            </a:pPr>
            <a:r>
              <a:rPr lang="en-GB" sz="3900" b="1" dirty="0"/>
              <a:t>Syeda Sanjana Tasnim Preya (2020236028)</a:t>
            </a:r>
          </a:p>
          <a:p>
            <a:pPr marL="0" indent="0">
              <a:buNone/>
            </a:pPr>
            <a:r>
              <a:rPr lang="en-GB" sz="3900" b="1" dirty="0"/>
              <a:t>Reg No : 2020236028</a:t>
            </a:r>
          </a:p>
          <a:p>
            <a:pPr marL="0" indent="0">
              <a:buNone/>
            </a:pPr>
            <a:r>
              <a:rPr lang="en-GB" sz="3900" b="1" dirty="0"/>
              <a:t>Session : 20-21</a:t>
            </a:r>
          </a:p>
          <a:p>
            <a:pPr marL="0" indent="0">
              <a:buNone/>
            </a:pPr>
            <a:r>
              <a:rPr lang="en-GB" sz="3900" b="1" dirty="0"/>
              <a:t>Department of English </a:t>
            </a:r>
          </a:p>
          <a:p>
            <a:pPr marL="0" indent="0">
              <a:buNone/>
            </a:pPr>
            <a:r>
              <a:rPr lang="en-GB" sz="3900" b="1" dirty="0"/>
              <a:t>Shahjalal University of Science and Technology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req\OneDrive\Desktop\WhatsApp Image 2024-12-08 at 22.23.04_8e34b33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6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2460" y="2879223"/>
            <a:ext cx="8909538" cy="6705131"/>
          </a:xfrm>
          <a:prstGeom prst="rect">
            <a:avLst/>
          </a:prstGeom>
          <a:noFill/>
        </p:spPr>
        <p:txBody>
          <a:bodyPr wrap="square" lIns="163283" tIns="81642" rIns="163283" bIns="81642" rtlCol="0">
            <a:spAutoFit/>
          </a:bodyPr>
          <a:lstStyle/>
          <a:p>
            <a:pPr algn="ctr" defTabSz="1632832"/>
            <a:endParaRPr lang="en-US" sz="2100" dirty="0">
              <a:solidFill>
                <a:srgbClr val="F79646">
                  <a:lumMod val="75000"/>
                </a:srgbClr>
              </a:solidFill>
            </a:endParaRPr>
          </a:p>
          <a:p>
            <a:pPr algn="ctr" defTabSz="1632832"/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Enduring Pain and Struggle</a:t>
            </a: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“Pain does not matter to a man.”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Connection to the Marlin</a:t>
            </a: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“I wish I could show him what sort of man I am . I am more man than I am and I will be so.”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endParaRPr lang="en-GB" sz="2800" dirty="0">
              <a:solidFill>
                <a:prstClr val="white"/>
              </a:solidFill>
            </a:endParaRPr>
          </a:p>
          <a:p>
            <a:pPr algn="ctr" defTabSz="1632832"/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Commitment</a:t>
            </a:r>
            <a:r>
              <a:rPr lang="en-US" sz="2800" dirty="0">
                <a:solidFill>
                  <a:srgbClr val="F79646">
                    <a:lumMod val="75000"/>
                  </a:srgbClr>
                </a:solidFill>
              </a:rPr>
              <a:t> </a:t>
            </a:r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to the Fight</a:t>
            </a: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“I will stay with you until I am dead.”</a:t>
            </a:r>
          </a:p>
          <a:p>
            <a:pPr algn="ctr" defTabSz="1632832"/>
            <a:endParaRPr lang="en-US" sz="2500" dirty="0">
              <a:solidFill>
                <a:prstClr val="white"/>
              </a:solidFill>
            </a:endParaRPr>
          </a:p>
          <a:p>
            <a:pPr algn="ctr" defTabSz="1632832"/>
            <a:endParaRPr lang="en-US" sz="2100" dirty="0">
              <a:solidFill>
                <a:prstClr val="white"/>
              </a:solidFill>
            </a:endParaRPr>
          </a:p>
          <a:p>
            <a:pPr algn="ctr" defTabSz="1632832"/>
            <a:endParaRPr lang="en-US" sz="2100" dirty="0">
              <a:solidFill>
                <a:prstClr val="white"/>
              </a:solidFill>
            </a:endParaRPr>
          </a:p>
          <a:p>
            <a:pPr algn="ctr" defTabSz="1632832"/>
            <a:endParaRPr lang="en-US" sz="2100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380483"/>
            <a:ext cx="9144000" cy="1796094"/>
          </a:xfrm>
          <a:prstGeom prst="rect">
            <a:avLst/>
          </a:prstGeom>
        </p:spPr>
        <p:txBody>
          <a:bodyPr lIns="163283" tIns="81642" rIns="163283" bIns="81642">
            <a:spAutoFit/>
          </a:bodyPr>
          <a:lstStyle/>
          <a:p>
            <a:pPr algn="ctr" defTabSz="1632832"/>
            <a:r>
              <a:rPr lang="en-US" sz="4400" dirty="0">
                <a:solidFill>
                  <a:prstClr val="white"/>
                </a:solidFill>
              </a:rPr>
              <a:t>Santiago’s  Resilience and Perseverance</a:t>
            </a:r>
          </a:p>
          <a:p>
            <a:pPr algn="ctr" defTabSz="163283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028825"/>
            <a:ext cx="6350000" cy="62293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43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r="-12275" b="-2623"/>
            </a:stretch>
          </a:blipFill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 flipV="1">
            <a:off x="535443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553781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7089" y="1738277"/>
            <a:ext cx="8819563" cy="467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00">
              <a:lnSpc>
                <a:spcPts val="18557"/>
              </a:lnSpc>
            </a:pPr>
            <a:r>
              <a:rPr lang="en-US" sz="13255" dirty="0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Self-fashioning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2801" y="6914486"/>
            <a:ext cx="998610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lnSpc>
                <a:spcPts val="4743"/>
              </a:lnSpc>
            </a:pPr>
            <a:r>
              <a:rPr lang="en-US" sz="4000" dirty="0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Old Man and The Sea</a:t>
            </a:r>
          </a:p>
          <a:p>
            <a:pPr algn="ctr" defTabSz="914400">
              <a:lnSpc>
                <a:spcPts val="4743"/>
              </a:lnSpc>
            </a:pPr>
            <a:r>
              <a:rPr lang="en-US" sz="4000" dirty="0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Ernest Hemingway </a:t>
            </a:r>
          </a:p>
        </p:txBody>
      </p:sp>
    </p:spTree>
    <p:extLst>
      <p:ext uri="{BB962C8B-B14F-4D97-AF65-F5344CB8AC3E}">
        <p14:creationId xmlns:p14="http://schemas.microsoft.com/office/powerpoint/2010/main" val="169222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557315" y="2986454"/>
            <a:ext cx="7590661" cy="5121812"/>
            <a:chOff x="0" y="-47625"/>
            <a:chExt cx="2538308" cy="1747140"/>
          </a:xfrm>
        </p:grpSpPr>
        <p:sp>
          <p:nvSpPr>
            <p:cNvPr id="5" name="Freeform 5"/>
            <p:cNvSpPr/>
            <p:nvPr/>
          </p:nvSpPr>
          <p:spPr>
            <a:xfrm>
              <a:off x="84233" y="-35802"/>
              <a:ext cx="2454075" cy="1699515"/>
            </a:xfrm>
            <a:custGeom>
              <a:avLst/>
              <a:gdLst/>
              <a:ahLst/>
              <a:cxnLst/>
              <a:rect l="l" t="t" r="r" b="b"/>
              <a:pathLst>
                <a:path w="2454075" h="1699515">
                  <a:moveTo>
                    <a:pt x="42375" y="0"/>
                  </a:moveTo>
                  <a:lnTo>
                    <a:pt x="2411701" y="0"/>
                  </a:lnTo>
                  <a:cubicBezTo>
                    <a:pt x="2422939" y="0"/>
                    <a:pt x="2433717" y="4464"/>
                    <a:pt x="2441664" y="12411"/>
                  </a:cubicBezTo>
                  <a:cubicBezTo>
                    <a:pt x="2449611" y="20358"/>
                    <a:pt x="2454075" y="31136"/>
                    <a:pt x="2454075" y="42375"/>
                  </a:cubicBezTo>
                  <a:lnTo>
                    <a:pt x="2454075" y="1657140"/>
                  </a:lnTo>
                  <a:cubicBezTo>
                    <a:pt x="2454075" y="1680543"/>
                    <a:pt x="2435103" y="1699515"/>
                    <a:pt x="2411701" y="1699515"/>
                  </a:cubicBezTo>
                  <a:lnTo>
                    <a:pt x="42375" y="1699515"/>
                  </a:lnTo>
                  <a:cubicBezTo>
                    <a:pt x="18972" y="1699515"/>
                    <a:pt x="0" y="1680543"/>
                    <a:pt x="0" y="1657140"/>
                  </a:cubicBezTo>
                  <a:lnTo>
                    <a:pt x="0" y="42375"/>
                  </a:lnTo>
                  <a:cubicBezTo>
                    <a:pt x="0" y="18972"/>
                    <a:pt x="18972" y="0"/>
                    <a:pt x="42375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pPr defTabSz="914400"/>
              <a:r>
                <a:rPr lang="en-US" sz="4000" dirty="0">
                  <a:solidFill>
                    <a:prstClr val="black"/>
                  </a:solidFill>
                </a:rPr>
                <a:t>  </a:t>
              </a:r>
            </a:p>
            <a:p>
              <a:pPr defTabSz="914400"/>
              <a:r>
                <a:rPr lang="en-US" sz="4000" b="1" i="1" dirty="0">
                  <a:solidFill>
                    <a:schemeClr val="accent2">
                      <a:lumMod val="75000"/>
                    </a:schemeClr>
                  </a:solidFill>
                </a:rPr>
                <a:t>The boy:</a:t>
              </a:r>
              <a:r>
                <a:rPr lang="en-US" sz="4000" b="1" i="1" dirty="0">
                  <a:solidFill>
                    <a:prstClr val="black"/>
                  </a:solidFill>
                </a:rPr>
                <a:t> I could go With you again.</a:t>
              </a:r>
            </a:p>
            <a:p>
              <a:pPr defTabSz="914400"/>
              <a:r>
                <a:rPr lang="en-US" sz="4000" b="1" i="1" dirty="0">
                  <a:solidFill>
                    <a:prstClr val="black"/>
                  </a:solidFill>
                </a:rPr>
                <a:t>We‘ve made some money.</a:t>
              </a:r>
            </a:p>
            <a:p>
              <a:pPr defTabSz="914400"/>
              <a:r>
                <a:rPr lang="en-US" sz="4000" b="1" i="1" dirty="0">
                  <a:solidFill>
                    <a:schemeClr val="accent2">
                      <a:lumMod val="75000"/>
                    </a:schemeClr>
                  </a:solidFill>
                </a:rPr>
                <a:t>Santiago:</a:t>
              </a:r>
              <a:r>
                <a:rPr lang="en-US" sz="4000" b="1" i="1" dirty="0">
                  <a:solidFill>
                    <a:prstClr val="black"/>
                  </a:solidFill>
                </a:rPr>
                <a:t> No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54075" cy="174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914400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35810" y="2323938"/>
            <a:ext cx="6788365" cy="6633672"/>
            <a:chOff x="-341199" y="-47625"/>
            <a:chExt cx="1787882" cy="1747140"/>
          </a:xfrm>
        </p:grpSpPr>
        <p:sp>
          <p:nvSpPr>
            <p:cNvPr id="8" name="Freeform 8"/>
            <p:cNvSpPr/>
            <p:nvPr/>
          </p:nvSpPr>
          <p:spPr>
            <a:xfrm>
              <a:off x="-341199" y="-47625"/>
              <a:ext cx="1446683" cy="1699515"/>
            </a:xfrm>
            <a:custGeom>
              <a:avLst/>
              <a:gdLst/>
              <a:ahLst/>
              <a:cxnLst/>
              <a:rect l="l" t="t" r="r" b="b"/>
              <a:pathLst>
                <a:path w="1446683" h="1699515">
                  <a:moveTo>
                    <a:pt x="71882" y="0"/>
                  </a:moveTo>
                  <a:lnTo>
                    <a:pt x="1374801" y="0"/>
                  </a:lnTo>
                  <a:cubicBezTo>
                    <a:pt x="1393866" y="0"/>
                    <a:pt x="1412149" y="7573"/>
                    <a:pt x="1425630" y="21054"/>
                  </a:cubicBezTo>
                  <a:cubicBezTo>
                    <a:pt x="1439110" y="34534"/>
                    <a:pt x="1446683" y="52818"/>
                    <a:pt x="1446683" y="71882"/>
                  </a:cubicBezTo>
                  <a:lnTo>
                    <a:pt x="1446683" y="1627633"/>
                  </a:lnTo>
                  <a:cubicBezTo>
                    <a:pt x="1446683" y="1667332"/>
                    <a:pt x="1414501" y="1699515"/>
                    <a:pt x="1374801" y="1699515"/>
                  </a:cubicBezTo>
                  <a:lnTo>
                    <a:pt x="71882" y="1699515"/>
                  </a:lnTo>
                  <a:cubicBezTo>
                    <a:pt x="32183" y="1699515"/>
                    <a:pt x="0" y="1667332"/>
                    <a:pt x="0" y="1627633"/>
                  </a:cubicBezTo>
                  <a:lnTo>
                    <a:pt x="0" y="71882"/>
                  </a:lnTo>
                  <a:cubicBezTo>
                    <a:pt x="0" y="32183"/>
                    <a:pt x="32183" y="0"/>
                    <a:pt x="71882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46683" cy="174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914400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71DF10-C99C-8D68-D93C-979886E31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32" y="2545080"/>
            <a:ext cx="5046368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r="-51235" b="-33738"/>
            </a:stretch>
          </a:blipFill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013930" y="2166098"/>
            <a:ext cx="6938159" cy="7092202"/>
            <a:chOff x="0" y="0"/>
            <a:chExt cx="1979723" cy="2023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9723" cy="2023677"/>
            </a:xfrm>
            <a:custGeom>
              <a:avLst/>
              <a:gdLst/>
              <a:ahLst/>
              <a:cxnLst/>
              <a:rect l="l" t="t" r="r" b="b"/>
              <a:pathLst>
                <a:path w="1979723" h="2023677">
                  <a:moveTo>
                    <a:pt x="56908" y="0"/>
                  </a:moveTo>
                  <a:lnTo>
                    <a:pt x="1922815" y="0"/>
                  </a:lnTo>
                  <a:cubicBezTo>
                    <a:pt x="1954244" y="0"/>
                    <a:pt x="1979723" y="25479"/>
                    <a:pt x="1979723" y="56908"/>
                  </a:cubicBezTo>
                  <a:lnTo>
                    <a:pt x="1979723" y="1966769"/>
                  </a:lnTo>
                  <a:cubicBezTo>
                    <a:pt x="1979723" y="1981862"/>
                    <a:pt x="1973727" y="1996337"/>
                    <a:pt x="1963055" y="2007009"/>
                  </a:cubicBezTo>
                  <a:cubicBezTo>
                    <a:pt x="1952382" y="2017681"/>
                    <a:pt x="1937908" y="2023677"/>
                    <a:pt x="1922815" y="2023677"/>
                  </a:cubicBezTo>
                  <a:lnTo>
                    <a:pt x="56908" y="2023677"/>
                  </a:lnTo>
                  <a:cubicBezTo>
                    <a:pt x="25479" y="2023677"/>
                    <a:pt x="0" y="1998198"/>
                    <a:pt x="0" y="1966769"/>
                  </a:cubicBezTo>
                  <a:lnTo>
                    <a:pt x="0" y="56908"/>
                  </a:lnTo>
                  <a:cubicBezTo>
                    <a:pt x="0" y="41815"/>
                    <a:pt x="5996" y="27340"/>
                    <a:pt x="16668" y="16668"/>
                  </a:cubicBezTo>
                  <a:cubicBezTo>
                    <a:pt x="27340" y="5996"/>
                    <a:pt x="41815" y="0"/>
                    <a:pt x="56908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79723" cy="2071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914400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803842" y="3533139"/>
            <a:ext cx="7066837" cy="2170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defTabSz="9144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Societal Expectations</a:t>
            </a:r>
          </a:p>
          <a:p>
            <a:pPr marL="571500" indent="-571500" defTabSz="9144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Personal Values 
Existential Challenges 
Building Own Identity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310AFE-842F-B389-6278-2D5A095F1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82" y="2276376"/>
            <a:ext cx="6502420" cy="3401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A60029-C9AE-AB07-DF15-5B98380BE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82" y="5788329"/>
            <a:ext cx="6502420" cy="329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3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5591" y="1172487"/>
            <a:ext cx="6913167" cy="6913167"/>
          </a:xfrm>
          <a:custGeom>
            <a:avLst/>
            <a:gdLst/>
            <a:ahLst/>
            <a:cxnLst/>
            <a:rect l="l" t="t" r="r" b="b"/>
            <a:pathLst>
              <a:path w="6913167" h="6913167">
                <a:moveTo>
                  <a:pt x="0" y="0"/>
                </a:moveTo>
                <a:lnTo>
                  <a:pt x="6913167" y="0"/>
                </a:lnTo>
                <a:lnTo>
                  <a:pt x="6913167" y="6913167"/>
                </a:lnTo>
                <a:lnTo>
                  <a:pt x="0" y="691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20200" y="1334767"/>
            <a:ext cx="7762883" cy="3947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lnSpc>
                <a:spcPts val="10567"/>
              </a:lnSpc>
            </a:pPr>
            <a:r>
              <a:rPr lang="en-US" sz="4800" b="1" i="1" spc="-241" dirty="0">
                <a:solidFill>
                  <a:srgbClr val="FF4444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  <a:sym typeface="AC Compacta"/>
              </a:rPr>
              <a:t>THE ROLE OF VIOLENCE IN SHAPING SANTIAGO’S IDENTITY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0" y="5944602"/>
            <a:ext cx="9792042" cy="237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400">
              <a:lnSpc>
                <a:spcPts val="3808"/>
              </a:lnSpc>
              <a:spcBef>
                <a:spcPct val="0"/>
              </a:spcBef>
            </a:pPr>
            <a:r>
              <a:rPr lang="en-US" sz="3200" b="1" spc="38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"/>
                <a:cs typeface="Times New Roman" panose="02020603050405020304" pitchFamily="18" charset="0"/>
                <a:sym typeface="TT Mussels"/>
              </a:rPr>
              <a:t>Quotes:  </a:t>
            </a:r>
          </a:p>
          <a:p>
            <a:pPr algn="ctr" defTabSz="914400">
              <a:lnSpc>
                <a:spcPts val="3808"/>
              </a:lnSpc>
              <a:spcBef>
                <a:spcPct val="0"/>
              </a:spcBef>
            </a:pPr>
            <a:endParaRPr lang="en-US" sz="2400" spc="38" dirty="0">
              <a:solidFill>
                <a:srgbClr val="FFFFFF">
                  <a:alpha val="81961"/>
                </a:srgbClr>
              </a:solidFill>
              <a:latin typeface="Times New Roman" panose="02020603050405020304" pitchFamily="18" charset="0"/>
              <a:ea typeface="TT Mussels"/>
              <a:cs typeface="Times New Roman" panose="02020603050405020304" pitchFamily="18" charset="0"/>
              <a:sym typeface="TT Mussels"/>
            </a:endParaRPr>
          </a:p>
          <a:p>
            <a:pPr algn="ctr" defTabSz="914400">
              <a:lnSpc>
                <a:spcPts val="3808"/>
              </a:lnSpc>
              <a:spcBef>
                <a:spcPct val="0"/>
              </a:spcBef>
            </a:pPr>
            <a:r>
              <a:rPr lang="en-US" sz="2400" spc="38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"/>
                <a:cs typeface="Times New Roman" panose="02020603050405020304" pitchFamily="18" charset="0"/>
                <a:sym typeface="TT Mussels"/>
              </a:rPr>
              <a:t>“</a:t>
            </a:r>
            <a:r>
              <a:rPr lang="en-US" sz="2800" spc="38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"/>
                <a:cs typeface="Times New Roman" panose="02020603050405020304" pitchFamily="18" charset="0"/>
                <a:sym typeface="TT Mussels"/>
              </a:rPr>
              <a:t>You Killed him for pride and because you are a fisherman”</a:t>
            </a:r>
          </a:p>
          <a:p>
            <a:pPr algn="ctr" defTabSz="914400">
              <a:lnSpc>
                <a:spcPts val="3808"/>
              </a:lnSpc>
              <a:spcBef>
                <a:spcPct val="0"/>
              </a:spcBef>
            </a:pPr>
            <a:r>
              <a:rPr lang="en-US" sz="2800" spc="38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"/>
                <a:cs typeface="Times New Roman" panose="02020603050405020304" pitchFamily="18" charset="0"/>
                <a:sym typeface="TT Mussels"/>
              </a:rPr>
              <a:t>“ No one should be alone in their old age, he thought”</a:t>
            </a:r>
          </a:p>
          <a:p>
            <a:pPr algn="ctr" defTabSz="914400">
              <a:lnSpc>
                <a:spcPts val="3808"/>
              </a:lnSpc>
              <a:spcBef>
                <a:spcPct val="0"/>
              </a:spcBef>
            </a:pPr>
            <a:endParaRPr lang="en-US" spc="38" dirty="0">
              <a:solidFill>
                <a:srgbClr val="FFFFFF">
                  <a:alpha val="81961"/>
                </a:srgbClr>
              </a:solidFill>
              <a:latin typeface="TT Mussels"/>
              <a:ea typeface="TT Mussels"/>
              <a:cs typeface="TT Mussels"/>
              <a:sym typeface="TT Mussels"/>
            </a:endParaRPr>
          </a:p>
        </p:txBody>
      </p:sp>
    </p:spTree>
    <p:extLst>
      <p:ext uri="{BB962C8B-B14F-4D97-AF65-F5344CB8AC3E}">
        <p14:creationId xmlns:p14="http://schemas.microsoft.com/office/powerpoint/2010/main" val="386600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248076"/>
            <a:ext cx="7328948" cy="7529538"/>
          </a:xfrm>
          <a:custGeom>
            <a:avLst/>
            <a:gdLst/>
            <a:ahLst/>
            <a:cxnLst/>
            <a:rect l="l" t="t" r="r" b="b"/>
            <a:pathLst>
              <a:path w="7541213" h="8010556">
                <a:moveTo>
                  <a:pt x="0" y="0"/>
                </a:moveTo>
                <a:lnTo>
                  <a:pt x="7541213" y="0"/>
                </a:lnTo>
                <a:lnTo>
                  <a:pt x="7541213" y="8010556"/>
                </a:lnTo>
                <a:lnTo>
                  <a:pt x="0" y="8010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23"/>
            </a:stretch>
          </a:blipFill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426374"/>
            <a:ext cx="8115300" cy="279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14400">
              <a:lnSpc>
                <a:spcPts val="5861"/>
              </a:lnSpc>
            </a:pPr>
            <a:r>
              <a:rPr lang="en-US" sz="4884" b="1" spc="48" dirty="0">
                <a:solidFill>
                  <a:schemeClr val="accent2">
                    <a:lumMod val="75000"/>
                    <a:alpha val="81961"/>
                  </a:scheme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Physical  Violence:</a:t>
            </a:r>
          </a:p>
          <a:p>
            <a:pPr marL="726096" lvl="1" indent="-363048" defTabSz="914400">
              <a:lnSpc>
                <a:spcPts val="4035"/>
              </a:lnSpc>
              <a:buFont typeface="Arial"/>
              <a:buChar char="•"/>
            </a:pPr>
            <a:r>
              <a:rPr lang="en-US" sz="3363" b="1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Adobe Fangsong Std R" panose="02020400000000000000" pitchFamily="18" charset="-128"/>
                <a:cs typeface="Times New Roman" panose="02020603050405020304" pitchFamily="18" charset="0"/>
                <a:sym typeface="TT Mussels Bold"/>
              </a:rPr>
              <a:t>Battle with marlin: </a:t>
            </a:r>
            <a:r>
              <a:rPr lang="en-US" sz="3363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Adobe Fangsong Std R" panose="02020400000000000000" pitchFamily="18" charset="-128"/>
                <a:cs typeface="Times New Roman" panose="02020603050405020304" pitchFamily="18" charset="0"/>
                <a:sym typeface="TT Mussels Bold"/>
              </a:rPr>
              <a:t>Test of Santiago's endurance.</a:t>
            </a:r>
          </a:p>
          <a:p>
            <a:pPr marL="726096" lvl="1" indent="-363048" defTabSz="914400">
              <a:lnSpc>
                <a:spcPts val="4035"/>
              </a:lnSpc>
              <a:buFont typeface="Arial"/>
              <a:buChar char="•"/>
            </a:pPr>
            <a:r>
              <a:rPr lang="en-US" sz="3363" b="1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Adobe Fangsong Std R" panose="02020400000000000000" pitchFamily="18" charset="-128"/>
                <a:cs typeface="Times New Roman" panose="02020603050405020304" pitchFamily="18" charset="0"/>
                <a:sym typeface="TT Mussels Bold"/>
              </a:rPr>
              <a:t>Shark's Attack:  </a:t>
            </a:r>
            <a:r>
              <a:rPr lang="en-US" sz="3363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Adobe Fangsong Std R" panose="02020400000000000000" pitchFamily="18" charset="-128"/>
                <a:cs typeface="Times New Roman" panose="02020603050405020304" pitchFamily="18" charset="0"/>
                <a:sym typeface="TT Mussels Bold"/>
              </a:rPr>
              <a:t>Show nature's cruelty and inevitable loss</a:t>
            </a:r>
            <a:r>
              <a:rPr lang="en-US" sz="3363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481071"/>
            <a:ext cx="8782844" cy="279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14400">
              <a:lnSpc>
                <a:spcPts val="5861"/>
              </a:lnSpc>
            </a:pPr>
            <a:r>
              <a:rPr lang="en-US" sz="4884" b="1" spc="48" dirty="0">
                <a:solidFill>
                  <a:srgbClr val="FF4444">
                    <a:alpha val="81961"/>
                  </a:srgbClr>
                </a:solidFill>
                <a:latin typeface="Adobe Garamond Pro" panose="02020502060506020403" pitchFamily="18" charset="0"/>
                <a:ea typeface="TT Mussels Bold"/>
                <a:cs typeface="TT Mussels Bold"/>
                <a:sym typeface="TT Mussels Bold"/>
              </a:rPr>
              <a:t> </a:t>
            </a:r>
            <a:r>
              <a:rPr lang="en-US" sz="4884" b="1" spc="48" dirty="0">
                <a:solidFill>
                  <a:schemeClr val="accent2">
                    <a:lumMod val="75000"/>
                    <a:alpha val="81961"/>
                  </a:scheme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Internal Struggle:</a:t>
            </a:r>
          </a:p>
          <a:p>
            <a:pPr marL="726096" lvl="1" indent="-363048" defTabSz="914400">
              <a:lnSpc>
                <a:spcPts val="4035"/>
              </a:lnSpc>
              <a:buFont typeface="Arial"/>
              <a:buChar char="•"/>
            </a:pPr>
            <a:r>
              <a:rPr lang="en-US" sz="3363" b="1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Self Doubt</a:t>
            </a:r>
            <a:r>
              <a:rPr lang="en-US" sz="3363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:  Pushes Santiago to reflect his own worth.</a:t>
            </a:r>
          </a:p>
          <a:p>
            <a:pPr marL="726096" lvl="1" indent="-363048" defTabSz="914400">
              <a:lnSpc>
                <a:spcPts val="4035"/>
              </a:lnSpc>
              <a:buFont typeface="Arial"/>
              <a:buChar char="•"/>
            </a:pPr>
            <a:r>
              <a:rPr lang="en-US" sz="3363" b="1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Aging: </a:t>
            </a:r>
            <a:r>
              <a:rPr lang="en-US" sz="3363" spc="33" dirty="0">
                <a:solidFill>
                  <a:srgbClr val="FFFFFF">
                    <a:alpha val="81961"/>
                  </a:srgbClr>
                </a:solidFill>
                <a:latin typeface="Times New Roman" panose="02020603050405020304" pitchFamily="18" charset="0"/>
                <a:ea typeface="TT Mussels Bold"/>
                <a:cs typeface="Times New Roman" panose="02020603050405020304" pitchFamily="18" charset="0"/>
                <a:sym typeface="TT Mussels Bold"/>
              </a:rPr>
              <a:t>Strengthens his will to find meaning in suffering.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7800" y="7777614"/>
            <a:ext cx="5954272" cy="2509386"/>
            <a:chOff x="0" y="0"/>
            <a:chExt cx="7939029" cy="3345848"/>
          </a:xfrm>
        </p:grpSpPr>
        <p:pic>
          <p:nvPicPr>
            <p:cNvPr id="7" name="Picture 7" descr="a black and white photo of hands holding a crystal ball"/>
            <p:cNvPicPr>
              <a:picLocks noChangeAspect="1"/>
            </p:cNvPicPr>
            <p:nvPr/>
          </p:nvPicPr>
          <p:blipFill>
            <a:blip r:embed="rId3"/>
            <a:srcRect t="35951" b="35951"/>
            <a:stretch>
              <a:fillRect/>
            </a:stretch>
          </p:blipFill>
          <p:spPr>
            <a:xfrm>
              <a:off x="0" y="0"/>
              <a:ext cx="7939029" cy="3345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0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r="-12275" b="-2623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35443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553781" y="5591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57087" y="-218394"/>
            <a:ext cx="7373825" cy="2204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88"/>
              </a:lnSpc>
            </a:pPr>
            <a:r>
              <a:rPr lang="en-GB" sz="6600" b="1" spc="159" dirty="0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Themes</a:t>
            </a:r>
            <a:endParaRPr lang="en-US" sz="6600" b="1" spc="159" dirty="0">
              <a:solidFill>
                <a:srgbClr val="473821"/>
              </a:solidFill>
              <a:latin typeface="Handelson One"/>
              <a:ea typeface="Handelson One"/>
              <a:cs typeface="Handelson One"/>
              <a:sym typeface="Handelson One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9CFF72-D976-4AFC-6073-CCA51AE98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8103" y="2629351"/>
            <a:ext cx="4038600" cy="4525964"/>
          </a:xfrm>
        </p:spPr>
        <p:txBody>
          <a:bodyPr>
            <a:normAutofit/>
          </a:bodyPr>
          <a:lstStyle/>
          <a:p>
            <a:r>
              <a:rPr lang="en-GB" sz="3200" b="1" dirty="0"/>
              <a:t>Struggle, Defeat &amp;Death</a:t>
            </a:r>
          </a:p>
          <a:p>
            <a:r>
              <a:rPr lang="en-GB" sz="3200" b="1" dirty="0"/>
              <a:t>Pride</a:t>
            </a:r>
          </a:p>
          <a:p>
            <a:r>
              <a:rPr lang="en-GB" sz="3200" b="1" dirty="0"/>
              <a:t>Unity</a:t>
            </a:r>
          </a:p>
          <a:p>
            <a:r>
              <a:rPr lang="en-GB" sz="3200" b="1" dirty="0"/>
              <a:t>Heroism</a:t>
            </a:r>
            <a:endParaRPr lang="en-US" sz="3200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C139C3-B19A-2ACA-8882-F67951BAA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3456" y="4435053"/>
            <a:ext cx="4038600" cy="4525964"/>
          </a:xfrm>
        </p:spPr>
        <p:txBody>
          <a:bodyPr/>
          <a:lstStyle/>
          <a:p>
            <a:r>
              <a:rPr lang="en-GB" sz="3200" b="1" dirty="0"/>
              <a:t>Manhood</a:t>
            </a:r>
          </a:p>
          <a:p>
            <a:r>
              <a:rPr lang="en-GB" sz="3200" b="1" dirty="0"/>
              <a:t>Worthiness</a:t>
            </a:r>
          </a:p>
          <a:p>
            <a:r>
              <a:rPr lang="en-GB" sz="3200" b="1" dirty="0"/>
              <a:t>Santiago as Christ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4D5EFC-763C-EBF5-FACE-78484FAC5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278" y="1735015"/>
            <a:ext cx="5228492" cy="6799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79958" y="1178901"/>
            <a:ext cx="3980199" cy="12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GB" sz="8000" b="1" spc="76" dirty="0">
                <a:solidFill>
                  <a:schemeClr val="accent2"/>
                </a:solidFill>
                <a:latin typeface="Handelson One"/>
                <a:ea typeface="Handelson One"/>
                <a:cs typeface="Handelson One"/>
                <a:sym typeface="Handelson One"/>
              </a:rPr>
              <a:t>Motifs</a:t>
            </a:r>
            <a:endParaRPr lang="en-US" sz="8000" b="1" spc="76" dirty="0">
              <a:solidFill>
                <a:schemeClr val="accent2"/>
              </a:solidFill>
              <a:latin typeface="Handelson One"/>
              <a:ea typeface="Handelson One"/>
              <a:cs typeface="Handelson One"/>
              <a:sym typeface="Handelson On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970586" y="3580764"/>
            <a:ext cx="5486400" cy="4414373"/>
          </a:xfrm>
          <a:custGeom>
            <a:avLst/>
            <a:gdLst/>
            <a:ahLst/>
            <a:cxnLst/>
            <a:rect l="l" t="t" r="r" b="b"/>
            <a:pathLst>
              <a:path w="2002128" h="1594578">
                <a:moveTo>
                  <a:pt x="51940" y="0"/>
                </a:moveTo>
                <a:lnTo>
                  <a:pt x="1950188" y="0"/>
                </a:lnTo>
                <a:cubicBezTo>
                  <a:pt x="1978873" y="0"/>
                  <a:pt x="2002128" y="23254"/>
                  <a:pt x="2002128" y="51940"/>
                </a:cubicBezTo>
                <a:lnTo>
                  <a:pt x="2002128" y="1542638"/>
                </a:lnTo>
                <a:cubicBezTo>
                  <a:pt x="2002128" y="1571324"/>
                  <a:pt x="1978873" y="1594578"/>
                  <a:pt x="1950188" y="1594578"/>
                </a:cubicBezTo>
                <a:lnTo>
                  <a:pt x="51940" y="1594578"/>
                </a:lnTo>
                <a:cubicBezTo>
                  <a:pt x="23254" y="1594578"/>
                  <a:pt x="0" y="1571324"/>
                  <a:pt x="0" y="1542638"/>
                </a:cubicBezTo>
                <a:lnTo>
                  <a:pt x="0" y="51940"/>
                </a:lnTo>
                <a:cubicBezTo>
                  <a:pt x="0" y="23254"/>
                  <a:pt x="23254" y="0"/>
                  <a:pt x="5194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C80C67-03B1-0A49-6CDD-7BE3E57D6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846" y="-1"/>
            <a:ext cx="1823168" cy="10286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23E323-5827-4303-F8BD-ED00CA89D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553" y="0"/>
            <a:ext cx="2560093" cy="10287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4B6AA4-388A-5AAD-6835-2F31FE86C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30" y="-93784"/>
            <a:ext cx="6986955" cy="10474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1E41000-03EC-F8EE-3DA9-E3EC997D0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7754" y="3751385"/>
            <a:ext cx="4079633" cy="424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Crucifixion Imagery</a:t>
            </a:r>
          </a:p>
          <a:p>
            <a:r>
              <a:rPr lang="en-GB" b="1" dirty="0"/>
              <a:t>Christian Theology </a:t>
            </a:r>
          </a:p>
          <a:p>
            <a:r>
              <a:rPr lang="en-GB" b="1" dirty="0"/>
              <a:t>Santiago and Christ</a:t>
            </a:r>
          </a:p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Life from death</a:t>
            </a:r>
          </a:p>
          <a:p>
            <a:r>
              <a:rPr lang="en-GB" b="1" dirty="0"/>
              <a:t>Death- unavoidable force</a:t>
            </a:r>
          </a:p>
          <a:p>
            <a:r>
              <a:rPr lang="en-GB" b="1" dirty="0"/>
              <a:t>Life- Possibility of Renewal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292441F-AE49-8D7A-A301-FFDFBB29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16" y="958361"/>
            <a:ext cx="13434647" cy="83702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55D25-DDD8-03A2-FF32-9EB679FFE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4839"/>
            <a:ext cx="20046462" cy="1087184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A06802-3C42-8679-91AB-0A2365B53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5553" y="3580765"/>
            <a:ext cx="5087813" cy="4994031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00B0F0"/>
                </a:solidFill>
              </a:rPr>
              <a:t>The Marlin</a:t>
            </a:r>
          </a:p>
          <a:p>
            <a:r>
              <a:rPr lang="en-GB" dirty="0">
                <a:solidFill>
                  <a:srgbClr val="FFFF00"/>
                </a:solidFill>
              </a:rPr>
              <a:t>Ideal opponent </a:t>
            </a:r>
          </a:p>
          <a:p>
            <a:r>
              <a:rPr lang="en-GB" dirty="0">
                <a:solidFill>
                  <a:srgbClr val="FFFF00"/>
                </a:solidFill>
              </a:rPr>
              <a:t>Brings out the best</a:t>
            </a:r>
          </a:p>
          <a:p>
            <a:r>
              <a:rPr lang="en-GB" dirty="0">
                <a:solidFill>
                  <a:srgbClr val="FFFF00"/>
                </a:solidFill>
              </a:rPr>
              <a:t>Strength, Courage, Respect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F8516E4-7E39-C112-39A2-A15BBBE46526}"/>
              </a:ext>
            </a:extLst>
          </p:cNvPr>
          <p:cNvSpPr/>
          <p:nvPr/>
        </p:nvSpPr>
        <p:spPr>
          <a:xfrm>
            <a:off x="1046988" y="260315"/>
            <a:ext cx="5398008" cy="1568486"/>
          </a:xfrm>
          <a:prstGeom prst="homePlate">
            <a:avLst>
              <a:gd name="adj" fmla="val 1143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i="1" dirty="0">
                <a:solidFill>
                  <a:schemeClr val="tx1"/>
                </a:solidFill>
              </a:rPr>
              <a:t>Symbols</a:t>
            </a:r>
            <a:endParaRPr lang="en-US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  <p:txBody>
          <a:bodyPr lIns="91439" tIns="45719" rIns="91439" bIns="45719"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V="1">
            <a:off x="31982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57996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07586D-A9AA-38BD-51B8-4D5532A1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-212185"/>
            <a:ext cx="17010186" cy="2665826"/>
          </a:xfrm>
        </p:spPr>
        <p:txBody>
          <a:bodyPr>
            <a:normAutofit/>
          </a:bodyPr>
          <a:lstStyle/>
          <a:p>
            <a:r>
              <a:rPr lang="en-GB" sz="5400" b="1" dirty="0"/>
              <a:t>Exploring Ideas</a:t>
            </a:r>
            <a:endParaRPr lang="en-US" sz="5400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95341D5-20DC-C5F3-82C0-1BB86657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38431" y="2453641"/>
            <a:ext cx="5073776" cy="5188635"/>
          </a:xfrm>
        </p:spPr>
        <p:txBody>
          <a:bodyPr>
            <a:normAutofit fontScale="92500"/>
          </a:bodyPr>
          <a:lstStyle/>
          <a:p>
            <a:r>
              <a:rPr lang="en-GB" sz="4500" i="1" dirty="0"/>
              <a:t>Branding the American Self </a:t>
            </a:r>
          </a:p>
          <a:p>
            <a:r>
              <a:rPr lang="en-GB" sz="4500" i="1" dirty="0"/>
              <a:t>Self-fashioning </a:t>
            </a:r>
          </a:p>
          <a:p>
            <a:r>
              <a:rPr lang="en-GB" sz="4500" i="1" dirty="0"/>
              <a:t>Violence </a:t>
            </a:r>
          </a:p>
          <a:p>
            <a:r>
              <a:rPr lang="en-GB" sz="4500" i="1" dirty="0"/>
              <a:t>Themes, Motifs, Symbols, Symbolism of Characters</a:t>
            </a:r>
            <a:endParaRPr lang="en-US" sz="4500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DED133-4CE6-5505-696D-9B040E14A9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665831"/>
            <a:ext cx="5435600" cy="4743158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5449-07C7-971B-C676-A11EAB0C2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54154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96AEF-08BD-E380-9E60-DFB217044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27" y="0"/>
            <a:ext cx="749269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V="1">
            <a:off x="31982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3" y="260315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21721">
            <a:off x="4542713" y="6239583"/>
            <a:ext cx="1922402" cy="828380"/>
          </a:xfrm>
          <a:custGeom>
            <a:avLst/>
            <a:gdLst/>
            <a:ahLst/>
            <a:cxnLst/>
            <a:rect l="l" t="t" r="r" b="b"/>
            <a:pathLst>
              <a:path w="1922402" h="828380">
                <a:moveTo>
                  <a:pt x="0" y="0"/>
                </a:moveTo>
                <a:lnTo>
                  <a:pt x="1922402" y="0"/>
                </a:lnTo>
                <a:lnTo>
                  <a:pt x="1922402" y="828380"/>
                </a:lnTo>
                <a:lnTo>
                  <a:pt x="0" y="828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311404" flipH="1">
            <a:off x="9539056" y="3340242"/>
            <a:ext cx="1922402" cy="828380"/>
          </a:xfrm>
          <a:custGeom>
            <a:avLst/>
            <a:gdLst/>
            <a:ahLst/>
            <a:cxnLst/>
            <a:rect l="l" t="t" r="r" b="b"/>
            <a:pathLst>
              <a:path w="1922402" h="828380">
                <a:moveTo>
                  <a:pt x="1922401" y="0"/>
                </a:moveTo>
                <a:lnTo>
                  <a:pt x="0" y="0"/>
                </a:lnTo>
                <a:lnTo>
                  <a:pt x="0" y="828380"/>
                </a:lnTo>
                <a:lnTo>
                  <a:pt x="1922401" y="828380"/>
                </a:lnTo>
                <a:lnTo>
                  <a:pt x="19224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2452CD-76E4-1A4E-55F0-66ED268EE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1" y="-165855"/>
            <a:ext cx="19389970" cy="1045285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CDE3209-6483-8A07-86C5-72C049847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37" y="777540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The sea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E4C325-3091-83E5-266C-3F1E810A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471" y="2975139"/>
            <a:ext cx="8229600" cy="4525964"/>
          </a:xfrm>
        </p:spPr>
        <p:txBody>
          <a:bodyPr>
            <a:noAutofit/>
          </a:bodyPr>
          <a:lstStyle/>
          <a:p>
            <a:r>
              <a:rPr lang="en-GB" b="1" i="1" dirty="0">
                <a:solidFill>
                  <a:srgbClr val="FFFF00"/>
                </a:solidFill>
              </a:rPr>
              <a:t>A great role 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Main event 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The universe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Isolation  in the universe 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Ultimate challenges, with no help and no recognition 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Naturalism in literature </a:t>
            </a:r>
          </a:p>
          <a:p>
            <a:r>
              <a:rPr lang="en-GB" b="1" i="1" dirty="0">
                <a:solidFill>
                  <a:srgbClr val="FFFF00"/>
                </a:solidFill>
              </a:rPr>
              <a:t>Lives by environment </a:t>
            </a:r>
            <a:endParaRPr lang="en-US"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392027D-39A0-AB25-29C8-C486763DD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7" y="512907"/>
            <a:ext cx="15497909" cy="92611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3DA390-359D-EC01-0018-03874DB9B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031" y="0"/>
            <a:ext cx="12004431" cy="1047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C6289-ADDC-361D-75CF-4B58151D3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7338647" cy="104745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DBA1E9D-D130-1C4A-02A3-6D1A60ED4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77" y="609600"/>
            <a:ext cx="15779261" cy="91908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36DF0CF-8EA0-2596-0CB9-3C055C18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15" y="0"/>
            <a:ext cx="1566203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3E4C982-E380-7DFC-C9D6-FA0FD1C9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18" y="4973149"/>
            <a:ext cx="3781425" cy="3857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4496D-BF2F-CC09-6706-749543F7F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853" y="0"/>
            <a:ext cx="6848147" cy="10287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BA957B-7A68-D099-FC88-2FA12C80A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73" y="6028225"/>
            <a:ext cx="4000500" cy="3857625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A3CC3ECD-3529-2711-485C-86EBD051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08" y="1657962"/>
            <a:ext cx="8229600" cy="1038346"/>
          </a:xfrm>
        </p:spPr>
        <p:txBody>
          <a:bodyPr/>
          <a:lstStyle/>
          <a:p>
            <a:r>
              <a:rPr lang="en-GB" b="1" i="1" dirty="0"/>
              <a:t>Some Important Quotations</a:t>
            </a:r>
            <a:endParaRPr lang="en-US" b="1" i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5CD032E-36D7-7A20-8CB3-86A9195EC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6" y="0"/>
            <a:ext cx="10339754" cy="10287000"/>
          </a:xfrm>
          <a:prstGeom prst="rect">
            <a:avLst/>
          </a:prstGeom>
        </p:spPr>
      </p:pic>
      <p:sp>
        <p:nvSpPr>
          <p:cNvPr id="34" name="Diamond 33">
            <a:extLst>
              <a:ext uri="{FF2B5EF4-FFF2-40B4-BE49-F238E27FC236}">
                <a16:creationId xmlns:a16="http://schemas.microsoft.com/office/drawing/2014/main" id="{8C565297-B505-E00D-AD62-34438C3C9BF1}"/>
              </a:ext>
            </a:extLst>
          </p:cNvPr>
          <p:cNvSpPr/>
          <p:nvPr/>
        </p:nvSpPr>
        <p:spPr>
          <a:xfrm>
            <a:off x="1828800" y="2916116"/>
            <a:ext cx="5486400" cy="484456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i="1" dirty="0">
                <a:solidFill>
                  <a:schemeClr val="tx1"/>
                </a:solidFill>
              </a:rPr>
              <a:t>Hemingway vs Old Man</a:t>
            </a:r>
            <a:endParaRPr lang="en-US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37327-B747-7822-711E-1299DA44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1952775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FC941-B0A8-DD16-3677-C61FDE0B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900" y="0"/>
            <a:ext cx="608647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94B6-52A0-51B8-D980-BACBC5F7B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8" y="0"/>
            <a:ext cx="16248184" cy="98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B60929-52F6-4C3B-75D6-2530E5F1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2" y="548054"/>
            <a:ext cx="16826829" cy="91908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86EC75-A66D-5B79-14FA-E8B2C748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14" y="1619250"/>
            <a:ext cx="8417170" cy="7048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93D12D-4D9F-B9AB-6272-17C38BDC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57" y="1817810"/>
            <a:ext cx="6050573" cy="6651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79163" y="2514848"/>
            <a:ext cx="9317818" cy="6452846"/>
            <a:chOff x="0" y="0"/>
            <a:chExt cx="2454075" cy="16995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075" cy="1699515"/>
            </a:xfrm>
            <a:custGeom>
              <a:avLst/>
              <a:gdLst/>
              <a:ahLst/>
              <a:cxnLst/>
              <a:rect l="l" t="t" r="r" b="b"/>
              <a:pathLst>
                <a:path w="2454075" h="1699515">
                  <a:moveTo>
                    <a:pt x="42375" y="0"/>
                  </a:moveTo>
                  <a:lnTo>
                    <a:pt x="2411701" y="0"/>
                  </a:lnTo>
                  <a:cubicBezTo>
                    <a:pt x="2422939" y="0"/>
                    <a:pt x="2433717" y="4464"/>
                    <a:pt x="2441664" y="12411"/>
                  </a:cubicBezTo>
                  <a:cubicBezTo>
                    <a:pt x="2449611" y="20358"/>
                    <a:pt x="2454075" y="31136"/>
                    <a:pt x="2454075" y="42375"/>
                  </a:cubicBezTo>
                  <a:lnTo>
                    <a:pt x="2454075" y="1657140"/>
                  </a:lnTo>
                  <a:cubicBezTo>
                    <a:pt x="2454075" y="1680543"/>
                    <a:pt x="2435103" y="1699515"/>
                    <a:pt x="2411701" y="1699515"/>
                  </a:cubicBezTo>
                  <a:lnTo>
                    <a:pt x="42375" y="1699515"/>
                  </a:lnTo>
                  <a:cubicBezTo>
                    <a:pt x="18972" y="1699515"/>
                    <a:pt x="0" y="1680543"/>
                    <a:pt x="0" y="1657140"/>
                  </a:cubicBezTo>
                  <a:lnTo>
                    <a:pt x="0" y="42375"/>
                  </a:lnTo>
                  <a:cubicBezTo>
                    <a:pt x="0" y="18972"/>
                    <a:pt x="18972" y="0"/>
                    <a:pt x="42375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54075" cy="174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457996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E04CBCE-88D1-3CA0-34E1-F0C17F55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3" y="4"/>
            <a:ext cx="11414734" cy="2514845"/>
          </a:xfrm>
        </p:spPr>
        <p:txBody>
          <a:bodyPr>
            <a:normAutofit/>
          </a:bodyPr>
          <a:lstStyle/>
          <a:p>
            <a:r>
              <a:rPr lang="en-GB" sz="5400" b="1" dirty="0"/>
              <a:t>Branding the American Self</a:t>
            </a:r>
            <a:endParaRPr lang="en-US" sz="5400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C9A3B3C-F206-E23C-7BE3-3F5ED2F02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6930" y="3098070"/>
            <a:ext cx="8230056" cy="5483223"/>
          </a:xfrm>
        </p:spPr>
        <p:txBody>
          <a:bodyPr>
            <a:normAutofit fontScale="92500" lnSpcReduction="10000"/>
          </a:bodyPr>
          <a:lstStyle/>
          <a:p>
            <a:r>
              <a:rPr lang="en-GB" sz="3200" b="1" dirty="0"/>
              <a:t>Creating an identity that reflects traditional American Values.</a:t>
            </a:r>
          </a:p>
          <a:p>
            <a:r>
              <a:rPr lang="en-GB" sz="3200" b="1" dirty="0"/>
              <a:t>Independence, Determination,  Hard-work, Resilience,  Strength. </a:t>
            </a:r>
          </a:p>
          <a:p>
            <a:r>
              <a:rPr lang="en-GB" sz="3200" b="1" dirty="0"/>
              <a:t>“ Brand” themselves.</a:t>
            </a:r>
          </a:p>
          <a:p>
            <a:r>
              <a:rPr lang="en-GB" sz="3200" b="1" dirty="0"/>
              <a:t>“Self-made” Person</a:t>
            </a:r>
          </a:p>
          <a:p>
            <a:r>
              <a:rPr lang="en-GB" sz="3200" b="1" dirty="0"/>
              <a:t>“American Dream”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    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Real-life Example:</a:t>
            </a:r>
          </a:p>
          <a:p>
            <a:pPr marL="514342" indent="-514342">
              <a:buFont typeface="+mj-lt"/>
              <a:buAutoNum type="arabicPeriod"/>
            </a:pPr>
            <a:r>
              <a:rPr lang="en-GB" sz="3200" b="1" dirty="0"/>
              <a:t>Athletes</a:t>
            </a:r>
          </a:p>
          <a:p>
            <a:pPr marL="514342" indent="-514342">
              <a:buFont typeface="+mj-lt"/>
              <a:buAutoNum type="arabicPeriod"/>
            </a:pPr>
            <a:r>
              <a:rPr lang="en-GB" sz="3200" b="1"/>
              <a:t>Business Person </a:t>
            </a:r>
            <a:r>
              <a:rPr lang="en-GB" sz="3200" b="1" dirty="0"/>
              <a:t>etc</a:t>
            </a:r>
            <a:r>
              <a:rPr lang="en-GB" b="1" dirty="0"/>
              <a:t>.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E7718C-CF90-8554-EB05-2E8F3FA45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12" y="2249178"/>
            <a:ext cx="4690088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338827" y="2425079"/>
            <a:ext cx="7601830" cy="6054416"/>
            <a:chOff x="0" y="0"/>
            <a:chExt cx="2002128" cy="15945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2128" cy="1594578"/>
            </a:xfrm>
            <a:custGeom>
              <a:avLst/>
              <a:gdLst/>
              <a:ahLst/>
              <a:cxnLst/>
              <a:rect l="l" t="t" r="r" b="b"/>
              <a:pathLst>
                <a:path w="2002128" h="1594578">
                  <a:moveTo>
                    <a:pt x="51940" y="0"/>
                  </a:moveTo>
                  <a:lnTo>
                    <a:pt x="1950188" y="0"/>
                  </a:lnTo>
                  <a:cubicBezTo>
                    <a:pt x="1978873" y="0"/>
                    <a:pt x="2002128" y="23254"/>
                    <a:pt x="2002128" y="51940"/>
                  </a:cubicBezTo>
                  <a:lnTo>
                    <a:pt x="2002128" y="1542638"/>
                  </a:lnTo>
                  <a:cubicBezTo>
                    <a:pt x="2002128" y="1571324"/>
                    <a:pt x="1978873" y="1594578"/>
                    <a:pt x="1950188" y="1594578"/>
                  </a:cubicBezTo>
                  <a:lnTo>
                    <a:pt x="51940" y="1594578"/>
                  </a:lnTo>
                  <a:cubicBezTo>
                    <a:pt x="23254" y="1594578"/>
                    <a:pt x="0" y="1571324"/>
                    <a:pt x="0" y="1542638"/>
                  </a:cubicBezTo>
                  <a:lnTo>
                    <a:pt x="0" y="51940"/>
                  </a:lnTo>
                  <a:cubicBezTo>
                    <a:pt x="0" y="23254"/>
                    <a:pt x="23254" y="0"/>
                    <a:pt x="51940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002128" cy="1642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D49DCA9E-49CD-327F-B092-03CAADB0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0970"/>
            <a:ext cx="15603416" cy="2375220"/>
          </a:xfrm>
        </p:spPr>
        <p:txBody>
          <a:bodyPr/>
          <a:lstStyle/>
          <a:p>
            <a:r>
              <a:rPr lang="en-GB" sz="5400" b="1" dirty="0"/>
              <a:t>Self-fashioning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3A4A8-7AF7-53F4-6AFA-7CA5DAD6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0902" y="3118340"/>
            <a:ext cx="6555192" cy="4924412"/>
          </a:xfrm>
        </p:spPr>
        <p:txBody>
          <a:bodyPr/>
          <a:lstStyle/>
          <a:p>
            <a:r>
              <a:rPr lang="en-GB" b="1" dirty="0"/>
              <a:t>Shaping identities through Actions, choices, and beliefs.</a:t>
            </a:r>
          </a:p>
          <a:p>
            <a:r>
              <a:rPr lang="en-GB" b="1" dirty="0"/>
              <a:t>Building own identities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    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Real life Example:</a:t>
            </a:r>
          </a:p>
          <a:p>
            <a:pPr marL="514342" indent="-514342">
              <a:buFont typeface="+mj-lt"/>
              <a:buAutoNum type="arabicPeriod"/>
            </a:pPr>
            <a:r>
              <a:rPr lang="en-GB" b="1" dirty="0"/>
              <a:t>Dedicated learner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90C28-8580-7115-9E60-F629FE0C2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4" y="2506265"/>
            <a:ext cx="57054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  <p:txBody>
          <a:bodyPr lIns="91439" tIns="45719" rIns="91439" bIns="45719"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V="1">
            <a:off x="31982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74276" y="2299562"/>
            <a:ext cx="7926380" cy="5937740"/>
            <a:chOff x="0" y="-47625"/>
            <a:chExt cx="4068860" cy="1803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8860" cy="1755663"/>
            </a:xfrm>
            <a:custGeom>
              <a:avLst/>
              <a:gdLst/>
              <a:ahLst/>
              <a:cxnLst/>
              <a:rect l="l" t="t" r="r" b="b"/>
              <a:pathLst>
                <a:path w="4068860" h="1755663">
                  <a:moveTo>
                    <a:pt x="25558" y="0"/>
                  </a:moveTo>
                  <a:lnTo>
                    <a:pt x="4043302" y="0"/>
                  </a:lnTo>
                  <a:cubicBezTo>
                    <a:pt x="4057417" y="0"/>
                    <a:pt x="4068860" y="11443"/>
                    <a:pt x="4068860" y="25558"/>
                  </a:cubicBezTo>
                  <a:lnTo>
                    <a:pt x="4068860" y="1730105"/>
                  </a:lnTo>
                  <a:cubicBezTo>
                    <a:pt x="4068860" y="1744220"/>
                    <a:pt x="4057417" y="1755663"/>
                    <a:pt x="4043302" y="1755663"/>
                  </a:cubicBezTo>
                  <a:lnTo>
                    <a:pt x="25558" y="1755663"/>
                  </a:lnTo>
                  <a:cubicBezTo>
                    <a:pt x="11443" y="1755663"/>
                    <a:pt x="0" y="1744220"/>
                    <a:pt x="0" y="1730105"/>
                  </a:cubicBezTo>
                  <a:lnTo>
                    <a:pt x="0" y="25558"/>
                  </a:lnTo>
                  <a:cubicBezTo>
                    <a:pt x="0" y="11443"/>
                    <a:pt x="11443" y="0"/>
                    <a:pt x="25558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068860" cy="1803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9D05324-82C6-0061-7AEA-A22F5BAB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"/>
            <a:ext cx="15720646" cy="2188169"/>
          </a:xfrm>
        </p:spPr>
        <p:txBody>
          <a:bodyPr/>
          <a:lstStyle/>
          <a:p>
            <a:r>
              <a:rPr lang="en-GB" sz="5400" b="1" dirty="0"/>
              <a:t>Violence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1B864DB-EF9E-37FB-AAF2-828805EE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734" y="2855070"/>
            <a:ext cx="7261464" cy="4983534"/>
          </a:xfrm>
        </p:spPr>
        <p:txBody>
          <a:bodyPr/>
          <a:lstStyle/>
          <a:p>
            <a:r>
              <a:rPr lang="en-GB" b="1" dirty="0"/>
              <a:t>Symbolizes struggles or challenges</a:t>
            </a:r>
          </a:p>
          <a:p>
            <a:r>
              <a:rPr lang="en-GB" b="1" dirty="0"/>
              <a:t>Test strength and Resilience </a:t>
            </a:r>
          </a:p>
          <a:p>
            <a:r>
              <a:rPr lang="en-GB" b="1" dirty="0"/>
              <a:t>Fighting against world, nature or  themselves.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      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Real life Example :</a:t>
            </a:r>
          </a:p>
          <a:p>
            <a:pPr marL="514342" indent="-514342">
              <a:buFont typeface="+mj-lt"/>
              <a:buAutoNum type="arabicPeriod"/>
            </a:pPr>
            <a:r>
              <a:rPr lang="en-GB" b="1" dirty="0"/>
              <a:t>Jobless person</a:t>
            </a:r>
          </a:p>
          <a:p>
            <a:pPr marL="514342" indent="-514342">
              <a:buFont typeface="+mj-lt"/>
              <a:buAutoNum type="arabicPeriod"/>
            </a:pPr>
            <a:r>
              <a:rPr lang="en-GB" b="1" dirty="0"/>
              <a:t>Dealing with serious illness 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075A63-5F1F-3139-5DA4-F697E116D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480" y="2448483"/>
            <a:ext cx="5884984" cy="4912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2E28F-BEFA-4B38-24F1-F5A156C95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147" y="1580793"/>
            <a:ext cx="1609726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r="-22477" b="-789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1982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579967" y="260318"/>
            <a:ext cx="3388214" cy="3320450"/>
          </a:xfrm>
          <a:custGeom>
            <a:avLst/>
            <a:gdLst/>
            <a:ahLst/>
            <a:cxnLst/>
            <a:rect l="l" t="t" r="r" b="b"/>
            <a:pathLst>
              <a:path w="3388214" h="3320450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6546" y="2747422"/>
            <a:ext cx="4691856" cy="3606317"/>
            <a:chOff x="0" y="0"/>
            <a:chExt cx="1235715" cy="949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5715" cy="949812"/>
            </a:xfrm>
            <a:custGeom>
              <a:avLst/>
              <a:gdLst/>
              <a:ahLst/>
              <a:cxnLst/>
              <a:rect l="l" t="t" r="r" b="b"/>
              <a:pathLst>
                <a:path w="1235715" h="949812">
                  <a:moveTo>
                    <a:pt x="84154" y="0"/>
                  </a:moveTo>
                  <a:lnTo>
                    <a:pt x="1151561" y="0"/>
                  </a:lnTo>
                  <a:cubicBezTo>
                    <a:pt x="1198038" y="0"/>
                    <a:pt x="1235715" y="37677"/>
                    <a:pt x="1235715" y="84154"/>
                  </a:cubicBezTo>
                  <a:lnTo>
                    <a:pt x="1235715" y="865658"/>
                  </a:lnTo>
                  <a:cubicBezTo>
                    <a:pt x="1235715" y="912135"/>
                    <a:pt x="1198038" y="949812"/>
                    <a:pt x="1151561" y="949812"/>
                  </a:cubicBezTo>
                  <a:lnTo>
                    <a:pt x="84154" y="949812"/>
                  </a:lnTo>
                  <a:cubicBezTo>
                    <a:pt x="37677" y="949812"/>
                    <a:pt x="0" y="912135"/>
                    <a:pt x="0" y="865658"/>
                  </a:cubicBezTo>
                  <a:lnTo>
                    <a:pt x="0" y="84154"/>
                  </a:lnTo>
                  <a:cubicBezTo>
                    <a:pt x="0" y="37677"/>
                    <a:pt x="37677" y="0"/>
                    <a:pt x="84154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35715" cy="99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49886" y="4064804"/>
            <a:ext cx="4691856" cy="3606317"/>
            <a:chOff x="0" y="0"/>
            <a:chExt cx="1235715" cy="949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5715" cy="949812"/>
            </a:xfrm>
            <a:custGeom>
              <a:avLst/>
              <a:gdLst/>
              <a:ahLst/>
              <a:cxnLst/>
              <a:rect l="l" t="t" r="r" b="b"/>
              <a:pathLst>
                <a:path w="1235715" h="949812">
                  <a:moveTo>
                    <a:pt x="84154" y="0"/>
                  </a:moveTo>
                  <a:lnTo>
                    <a:pt x="1151561" y="0"/>
                  </a:lnTo>
                  <a:cubicBezTo>
                    <a:pt x="1198038" y="0"/>
                    <a:pt x="1235715" y="37677"/>
                    <a:pt x="1235715" y="84154"/>
                  </a:cubicBezTo>
                  <a:lnTo>
                    <a:pt x="1235715" y="865658"/>
                  </a:lnTo>
                  <a:cubicBezTo>
                    <a:pt x="1235715" y="912135"/>
                    <a:pt x="1198038" y="949812"/>
                    <a:pt x="1151561" y="949812"/>
                  </a:cubicBezTo>
                  <a:lnTo>
                    <a:pt x="84154" y="949812"/>
                  </a:lnTo>
                  <a:cubicBezTo>
                    <a:pt x="37677" y="949812"/>
                    <a:pt x="0" y="912135"/>
                    <a:pt x="0" y="865658"/>
                  </a:cubicBezTo>
                  <a:lnTo>
                    <a:pt x="0" y="84154"/>
                  </a:lnTo>
                  <a:cubicBezTo>
                    <a:pt x="0" y="37677"/>
                    <a:pt x="37677" y="0"/>
                    <a:pt x="84154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5715" cy="99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46542" y="2747422"/>
            <a:ext cx="4691856" cy="3606317"/>
            <a:chOff x="0" y="0"/>
            <a:chExt cx="1235715" cy="949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5715" cy="949812"/>
            </a:xfrm>
            <a:custGeom>
              <a:avLst/>
              <a:gdLst/>
              <a:ahLst/>
              <a:cxnLst/>
              <a:rect l="l" t="t" r="r" b="b"/>
              <a:pathLst>
                <a:path w="1235715" h="949812">
                  <a:moveTo>
                    <a:pt x="84154" y="0"/>
                  </a:moveTo>
                  <a:lnTo>
                    <a:pt x="1151561" y="0"/>
                  </a:lnTo>
                  <a:cubicBezTo>
                    <a:pt x="1198038" y="0"/>
                    <a:pt x="1235715" y="37677"/>
                    <a:pt x="1235715" y="84154"/>
                  </a:cubicBezTo>
                  <a:lnTo>
                    <a:pt x="1235715" y="865658"/>
                  </a:lnTo>
                  <a:cubicBezTo>
                    <a:pt x="1235715" y="912135"/>
                    <a:pt x="1198038" y="949812"/>
                    <a:pt x="1151561" y="949812"/>
                  </a:cubicBezTo>
                  <a:lnTo>
                    <a:pt x="84154" y="949812"/>
                  </a:lnTo>
                  <a:cubicBezTo>
                    <a:pt x="37677" y="949812"/>
                    <a:pt x="0" y="912135"/>
                    <a:pt x="0" y="865658"/>
                  </a:cubicBezTo>
                  <a:lnTo>
                    <a:pt x="0" y="84154"/>
                  </a:lnTo>
                  <a:cubicBezTo>
                    <a:pt x="0" y="37677"/>
                    <a:pt x="37677" y="0"/>
                    <a:pt x="84154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5715" cy="99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1521721">
            <a:off x="4542717" y="6239585"/>
            <a:ext cx="1922402" cy="828380"/>
          </a:xfrm>
          <a:custGeom>
            <a:avLst/>
            <a:gdLst/>
            <a:ahLst/>
            <a:cxnLst/>
            <a:rect l="l" t="t" r="r" b="b"/>
            <a:pathLst>
              <a:path w="1922402" h="828380">
                <a:moveTo>
                  <a:pt x="0" y="0"/>
                </a:moveTo>
                <a:lnTo>
                  <a:pt x="1922402" y="0"/>
                </a:lnTo>
                <a:lnTo>
                  <a:pt x="1922402" y="828380"/>
                </a:lnTo>
                <a:lnTo>
                  <a:pt x="0" y="828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9311404" flipH="1">
            <a:off x="9539059" y="3340242"/>
            <a:ext cx="1922402" cy="828380"/>
          </a:xfrm>
          <a:custGeom>
            <a:avLst/>
            <a:gdLst/>
            <a:ahLst/>
            <a:cxnLst/>
            <a:rect l="l" t="t" r="r" b="b"/>
            <a:pathLst>
              <a:path w="1922402" h="828380">
                <a:moveTo>
                  <a:pt x="1922401" y="0"/>
                </a:moveTo>
                <a:lnTo>
                  <a:pt x="0" y="0"/>
                </a:lnTo>
                <a:lnTo>
                  <a:pt x="0" y="828380"/>
                </a:lnTo>
                <a:lnTo>
                  <a:pt x="1922401" y="828380"/>
                </a:lnTo>
                <a:lnTo>
                  <a:pt x="19224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EA66774C-E2AE-EF16-A835-ABA56CAB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049" y="274638"/>
            <a:ext cx="14560062" cy="2060598"/>
          </a:xfrm>
        </p:spPr>
        <p:txBody>
          <a:bodyPr/>
          <a:lstStyle/>
          <a:p>
            <a:r>
              <a:rPr lang="en-GB" b="1" dirty="0"/>
              <a:t>How the ideas are connected to The Old Man and the Sea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65099BE-CF52-B0AC-3B5F-AB72E4AE9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1461" y="4392780"/>
            <a:ext cx="4266370" cy="3046983"/>
          </a:xfrm>
        </p:spPr>
        <p:txBody>
          <a:bodyPr>
            <a:noAutofit/>
          </a:bodyPr>
          <a:lstStyle/>
          <a:p>
            <a:r>
              <a:rPr lang="en-GB" sz="3200" b="1" dirty="0"/>
              <a:t>Past victories </a:t>
            </a:r>
          </a:p>
          <a:p>
            <a:pPr marL="0" indent="0">
              <a:buNone/>
            </a:pP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“EI Champeon” (The Champion)</a:t>
            </a:r>
          </a:p>
          <a:p>
            <a:r>
              <a:rPr lang="en-GB" sz="3200" b="1" dirty="0"/>
              <a:t>Identity as a Proud and enduring fisherman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49D5DF0-E4E3-6911-89AB-9519558BC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48028" y="2975142"/>
            <a:ext cx="4048464" cy="3151023"/>
          </a:xfrm>
        </p:spPr>
        <p:txBody>
          <a:bodyPr>
            <a:normAutofit/>
          </a:bodyPr>
          <a:lstStyle/>
          <a:p>
            <a:r>
              <a:rPr lang="en-GB" sz="3200" b="1" dirty="0"/>
              <a:t>Enduring pain and struggle </a:t>
            </a:r>
          </a:p>
          <a:p>
            <a:pPr marL="0" indent="0">
              <a:buNone/>
            </a:pP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“I will fight them until I die”</a:t>
            </a:r>
          </a:p>
          <a:p>
            <a:r>
              <a:rPr lang="en-GB" sz="3200" b="1" dirty="0"/>
              <a:t>Internal violence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DFE8F0-7031-2DDD-052E-BB442CD6823B}"/>
              </a:ext>
            </a:extLst>
          </p:cNvPr>
          <p:cNvSpPr txBox="1"/>
          <p:nvPr/>
        </p:nvSpPr>
        <p:spPr>
          <a:xfrm>
            <a:off x="1875694" y="2986319"/>
            <a:ext cx="4009292" cy="381642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marL="285746" indent="-285746">
              <a:buFont typeface="Arial" panose="020B0604020202020204" pitchFamily="34" charset="0"/>
              <a:buChar char="•"/>
            </a:pPr>
            <a:r>
              <a:rPr lang="en-GB" sz="3200" b="1" dirty="0"/>
              <a:t>Perseverance </a:t>
            </a:r>
          </a:p>
          <a:p>
            <a:pPr marL="285746" indent="-285746">
              <a:buFont typeface="Arial" panose="020B0604020202020204" pitchFamily="34" charset="0"/>
              <a:buChar char="•"/>
            </a:pPr>
            <a:r>
              <a:rPr lang="en-GB" sz="3200" b="1" dirty="0"/>
              <a:t>Self-made Person</a:t>
            </a:r>
          </a:p>
          <a:p>
            <a:pPr algn="l"/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“A man can be destroyed but not defeated “</a:t>
            </a:r>
          </a:p>
          <a:p>
            <a:pPr marL="285746" indent="-285746">
              <a:buFont typeface="Arial" panose="020B0604020202020204" pitchFamily="34" charset="0"/>
              <a:buChar char="•"/>
            </a:pPr>
            <a:r>
              <a:rPr lang="en-GB" sz="3200" b="1" dirty="0"/>
              <a:t>American culture</a:t>
            </a:r>
          </a:p>
          <a:p>
            <a:pPr algn="l"/>
            <a:endParaRPr lang="en-GB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46" indent="-285746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A4BE33-C82C-1EBC-3835-12141C842839}"/>
              </a:ext>
            </a:extLst>
          </p:cNvPr>
          <p:cNvSpPr txBox="1"/>
          <p:nvPr/>
        </p:nvSpPr>
        <p:spPr>
          <a:xfrm>
            <a:off x="2073675" y="6491570"/>
            <a:ext cx="2384270" cy="98488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l"/>
            <a:r>
              <a:rPr lang="en-GB" sz="2900" b="1" dirty="0"/>
              <a:t>Branding  the American self </a:t>
            </a:r>
            <a:endParaRPr lang="en-US" sz="29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CC7C72-0E59-FBEB-E9C8-96EF10B89608}"/>
              </a:ext>
            </a:extLst>
          </p:cNvPr>
          <p:cNvSpPr txBox="1"/>
          <p:nvPr/>
        </p:nvSpPr>
        <p:spPr>
          <a:xfrm>
            <a:off x="7047853" y="3381569"/>
            <a:ext cx="2584990" cy="53860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l"/>
            <a:r>
              <a:rPr lang="en-GB" sz="2900" b="1" dirty="0"/>
              <a:t>Self-fashioning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CE5F4-6CB3-7395-5179-38D7D52D5643}"/>
              </a:ext>
            </a:extLst>
          </p:cNvPr>
          <p:cNvSpPr txBox="1"/>
          <p:nvPr/>
        </p:nvSpPr>
        <p:spPr>
          <a:xfrm>
            <a:off x="11950301" y="6491570"/>
            <a:ext cx="3884342" cy="53860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l"/>
            <a:r>
              <a:rPr lang="en-GB" sz="2900" b="1" dirty="0"/>
              <a:t>Violence</a:t>
            </a:r>
            <a:r>
              <a:rPr lang="en-GB" b="1" dirty="0"/>
              <a:t> </a:t>
            </a:r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req\OneDrive\Desktop\WhatsApp Image 2024-12-08 at 22.23.04_8e34b33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6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8402" y="3200402"/>
            <a:ext cx="13411200" cy="3350366"/>
          </a:xfrm>
          <a:prstGeom prst="rect">
            <a:avLst/>
          </a:prstGeom>
          <a:noFill/>
        </p:spPr>
        <p:txBody>
          <a:bodyPr wrap="square" lIns="163283" tIns="81642" rIns="163283" bIns="81642" rtlCol="0">
            <a:spAutoFit/>
          </a:bodyPr>
          <a:lstStyle/>
          <a:p>
            <a:pPr algn="ctr" defTabSz="1632832"/>
            <a:r>
              <a:rPr lang="en-US" sz="7100" dirty="0">
                <a:solidFill>
                  <a:srgbClr val="1F497D">
                    <a:lumMod val="20000"/>
                    <a:lumOff val="80000"/>
                  </a:srgbClr>
                </a:solidFill>
              </a:rPr>
              <a:t>Branding the American Self</a:t>
            </a:r>
          </a:p>
          <a:p>
            <a:pPr algn="ctr" defTabSz="1632832"/>
            <a:r>
              <a:rPr lang="en-US" sz="4300" dirty="0">
                <a:solidFill>
                  <a:srgbClr val="1F497D">
                    <a:lumMod val="20000"/>
                    <a:lumOff val="80000"/>
                  </a:srgbClr>
                </a:solidFill>
              </a:rPr>
              <a:t>in Ernest Hemingway’s</a:t>
            </a:r>
          </a:p>
          <a:p>
            <a:pPr algn="ctr" defTabSz="1632832"/>
            <a:endParaRPr lang="en-US" dirty="0">
              <a:solidFill>
                <a:srgbClr val="1F497D">
                  <a:lumMod val="20000"/>
                  <a:lumOff val="80000"/>
                </a:srgbClr>
              </a:solidFill>
            </a:endParaRPr>
          </a:p>
          <a:p>
            <a:pPr algn="ctr" defTabSz="1632832"/>
            <a:r>
              <a:rPr lang="en-US" sz="5700" dirty="0">
                <a:solidFill>
                  <a:srgbClr val="1F497D">
                    <a:lumMod val="20000"/>
                    <a:lumOff val="80000"/>
                  </a:srgbClr>
                </a:solidFill>
              </a:rPr>
              <a:t>The Old Man and the Sea</a:t>
            </a:r>
          </a:p>
          <a:p>
            <a:pPr algn="ctr" defTabSz="1632832"/>
            <a:endParaRPr lang="en-US" dirty="0">
              <a:solidFill>
                <a:srgbClr val="1F497D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9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req\OneDrive\Desktop\WhatsApp Image 2024-12-08 at 22.23.04_8e34b33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6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402105"/>
            <a:ext cx="7162800" cy="1118986"/>
          </a:xfrm>
          <a:prstGeom prst="rect">
            <a:avLst/>
          </a:prstGeom>
          <a:noFill/>
        </p:spPr>
        <p:txBody>
          <a:bodyPr wrap="square" lIns="163283" tIns="81642" rIns="163283" bIns="81642" rtlCol="0">
            <a:spAutoFit/>
          </a:bodyPr>
          <a:lstStyle/>
          <a:p>
            <a:pPr algn="ctr" defTabSz="1632832"/>
            <a:r>
              <a:rPr lang="en-US" sz="4400" dirty="0">
                <a:solidFill>
                  <a:prstClr val="white"/>
                </a:solidFill>
              </a:rPr>
              <a:t>Santiago’s Individualism</a:t>
            </a:r>
          </a:p>
          <a:p>
            <a:pPr algn="ctr" defTabSz="163283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4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882" y="2400302"/>
            <a:ext cx="7123428" cy="60197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2168959"/>
            <a:ext cx="7620000" cy="7459183"/>
          </a:xfrm>
          <a:prstGeom prst="rect">
            <a:avLst/>
          </a:prstGeom>
          <a:noFill/>
        </p:spPr>
        <p:txBody>
          <a:bodyPr wrap="square" lIns="163283" tIns="81642" rIns="163283" bIns="81642" rtlCol="0">
            <a:spAutoFit/>
          </a:bodyPr>
          <a:lstStyle/>
          <a:p>
            <a:pPr algn="ctr" defTabSz="1632832"/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Self-Sufficiency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“Now is no time to think of what you do not have. Think of what you can do with what there is.”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endParaRPr lang="en-US" sz="2800" dirty="0">
              <a:solidFill>
                <a:srgbClr val="F79646">
                  <a:lumMod val="75000"/>
                </a:srgbClr>
              </a:solidFill>
            </a:endParaRPr>
          </a:p>
          <a:p>
            <a:pPr algn="ctr" defTabSz="1632832"/>
            <a:endParaRPr lang="en-US" sz="2800" dirty="0">
              <a:solidFill>
                <a:srgbClr val="F79646">
                  <a:lumMod val="75000"/>
                </a:srgbClr>
              </a:solidFill>
            </a:endParaRPr>
          </a:p>
          <a:p>
            <a:pPr algn="ctr" defTabSz="1632832"/>
            <a:endParaRPr lang="en-US" sz="2800" dirty="0">
              <a:solidFill>
                <a:srgbClr val="F79646">
                  <a:lumMod val="75000"/>
                </a:srgbClr>
              </a:solidFill>
            </a:endParaRPr>
          </a:p>
          <a:p>
            <a:pPr algn="ctr" defTabSz="1632832"/>
            <a:endParaRPr lang="en-US" sz="2800" dirty="0">
              <a:solidFill>
                <a:srgbClr val="F79646">
                  <a:lumMod val="75000"/>
                </a:srgbClr>
              </a:solidFill>
            </a:endParaRPr>
          </a:p>
          <a:p>
            <a:pPr algn="ctr" defTabSz="1632832"/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Accepting</a:t>
            </a:r>
            <a:r>
              <a:rPr lang="en-US" sz="2800" dirty="0">
                <a:solidFill>
                  <a:srgbClr val="F79646">
                    <a:lumMod val="75000"/>
                  </a:srgbClr>
                </a:solidFill>
              </a:rPr>
              <a:t>  </a:t>
            </a:r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Solitary</a:t>
            </a:r>
            <a:r>
              <a:rPr lang="en-US" sz="2800" dirty="0">
                <a:solidFill>
                  <a:srgbClr val="F79646">
                    <a:lumMod val="75000"/>
                  </a:srgbClr>
                </a:solidFill>
              </a:rPr>
              <a:t>  </a:t>
            </a:r>
            <a:r>
              <a:rPr lang="en-US" sz="3200" dirty="0">
                <a:solidFill>
                  <a:srgbClr val="F79646">
                    <a:lumMod val="75000"/>
                  </a:srgbClr>
                </a:solidFill>
              </a:rPr>
              <a:t>Role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“It is better to be lucky. But I would rather be exact. Then when luck comes you are ready.”</a:t>
            </a:r>
          </a:p>
          <a:p>
            <a:pPr algn="ctr" defTabSz="1632832"/>
            <a:endParaRPr lang="en-US" sz="2800" dirty="0">
              <a:solidFill>
                <a:prstClr val="white"/>
              </a:solidFill>
            </a:endParaRPr>
          </a:p>
          <a:p>
            <a:pPr algn="ctr" defTabSz="1632832"/>
            <a:r>
              <a:rPr lang="en-US" sz="2800" dirty="0">
                <a:solidFill>
                  <a:prstClr val="white"/>
                </a:solidFill>
              </a:rPr>
              <a:t>“I was a strange old man. Now is when I must prove it.”</a:t>
            </a:r>
          </a:p>
          <a:p>
            <a:pPr algn="ctr" defTabSz="1632832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5191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 /></Relationships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540</Words>
  <Application>Microsoft Office PowerPoint</Application>
  <PresentationFormat>Custom</PresentationFormat>
  <Paragraphs>122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2_Office Theme</vt:lpstr>
      <vt:lpstr>1_Office Theme</vt:lpstr>
      <vt:lpstr>Office Theme</vt:lpstr>
      <vt:lpstr>Mesh</vt:lpstr>
      <vt:lpstr>Office Theme</vt:lpstr>
      <vt:lpstr>A Critical Analysis of The Old Man and The Sea</vt:lpstr>
      <vt:lpstr>Exploring Ideas</vt:lpstr>
      <vt:lpstr>PowerPoint Presentation</vt:lpstr>
      <vt:lpstr>Branding the American Self</vt:lpstr>
      <vt:lpstr>Self-fashioning </vt:lpstr>
      <vt:lpstr>Violence </vt:lpstr>
      <vt:lpstr>How the ideas are connected to The Old Man and the Sea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sea</vt:lpstr>
      <vt:lpstr>PowerPoint Presentation</vt:lpstr>
      <vt:lpstr>PowerPoint Presentation</vt:lpstr>
      <vt:lpstr>PowerPoint Presentation</vt:lpstr>
      <vt:lpstr>PowerPoint Presentation</vt:lpstr>
      <vt:lpstr>Some Important Quotations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 the American Self, Self-fashioning, and Violence in The Old Man and The Sea</dc:title>
  <dc:creator>Naimur Rahman Tareq</dc:creator>
  <cp:lastModifiedBy>sanjanatasnimpriya@gmail.com</cp:lastModifiedBy>
  <cp:revision>33</cp:revision>
  <dcterms:created xsi:type="dcterms:W3CDTF">2006-08-16T00:00:00Z</dcterms:created>
  <dcterms:modified xsi:type="dcterms:W3CDTF">2024-12-13T18:31:07Z</dcterms:modified>
  <dc:identifier>DAGYQtJ4ukE</dc:identifier>
</cp:coreProperties>
</file>